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7102475" cy="93884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77739" cy="469424"/>
          </a:xfrm>
          <a:prstGeom prst="rect">
            <a:avLst/>
          </a:prstGeom>
          <a:noFill/>
          <a:ln>
            <a:noFill/>
          </a:ln>
        </p:spPr>
        <p:txBody>
          <a:bodyPr anchorCtr="0" anchor="t" bIns="47100" lIns="94225" spcFirstLastPara="1" rIns="94225" wrap="square" tIns="471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100" lIns="94225" spcFirstLastPara="1" rIns="94225" wrap="square" tIns="471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917422"/>
            <a:ext cx="3077739" cy="469424"/>
          </a:xfrm>
          <a:prstGeom prst="rect">
            <a:avLst/>
          </a:prstGeom>
          <a:noFill/>
          <a:ln>
            <a:noFill/>
          </a:ln>
        </p:spPr>
        <p:txBody>
          <a:bodyPr anchorCtr="0" anchor="b" bIns="47100" lIns="94225" spcFirstLastPara="1" rIns="94225" wrap="square" tIns="471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4023093"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58" name="Google Shape;158;p13: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f94d462e6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02" name="Google Shape;202;g3f94d462e6_0_0:notes"/>
          <p:cNvSpPr/>
          <p:nvPr>
            <p:ph idx="2" type="sldImg"/>
          </p:nvPr>
        </p:nvSpPr>
        <p:spPr>
          <a:xfrm>
            <a:off x="1204913" y="704850"/>
            <a:ext cx="4694100" cy="351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20" name="Google Shape;220;p21: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27" name="Google Shape;227;p22: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41" name="Google Shape;241;p24: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8: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0" name="Google Shape;260;p28:notes"/>
          <p:cNvSpPr txBox="1"/>
          <p:nvPr>
            <p:ph idx="12" type="sldNum"/>
          </p:nvPr>
        </p:nvSpPr>
        <p:spPr>
          <a:xfrm>
            <a:off x="4023093"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204913" y="704850"/>
            <a:ext cx="4694237"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79000"/>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mailto:abusker@fayette.k12.m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facebook.com/DalyFalcons/videos/91312744541173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crayon-frame-backgrounds-wallpapers.jpg" id="89" name="Google Shape;89;p13"/>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90" name="Google Shape;90;p13"/>
          <p:cNvSpPr txBox="1"/>
          <p:nvPr/>
        </p:nvSpPr>
        <p:spPr>
          <a:xfrm>
            <a:off x="413851" y="941748"/>
            <a:ext cx="8248510" cy="45243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9600" u="none" cap="none" strike="noStrike">
                <a:solidFill>
                  <a:srgbClr val="FF0000"/>
                </a:solidFill>
                <a:latin typeface="Comic Sans MS"/>
                <a:ea typeface="Comic Sans MS"/>
                <a:cs typeface="Comic Sans MS"/>
                <a:sym typeface="Comic Sans MS"/>
              </a:rPr>
              <a:t>W</a:t>
            </a:r>
            <a:r>
              <a:rPr b="0" i="0" lang="en-US" sz="9600" u="none" cap="none" strike="noStrike">
                <a:solidFill>
                  <a:srgbClr val="00B0F0"/>
                </a:solidFill>
                <a:latin typeface="Comic Sans MS"/>
                <a:ea typeface="Comic Sans MS"/>
                <a:cs typeface="Comic Sans MS"/>
                <a:sym typeface="Comic Sans MS"/>
              </a:rPr>
              <a:t>E</a:t>
            </a:r>
            <a:r>
              <a:rPr b="0" i="0" lang="en-US" sz="9600" u="none" cap="none" strike="noStrike">
                <a:solidFill>
                  <a:srgbClr val="E36C09"/>
                </a:solidFill>
                <a:latin typeface="Comic Sans MS"/>
                <a:ea typeface="Comic Sans MS"/>
                <a:cs typeface="Comic Sans MS"/>
                <a:sym typeface="Comic Sans MS"/>
              </a:rPr>
              <a:t>L</a:t>
            </a:r>
            <a:r>
              <a:rPr b="0" i="0" lang="en-US" sz="9600" u="none" cap="none" strike="noStrike">
                <a:solidFill>
                  <a:srgbClr val="92D050"/>
                </a:solidFill>
                <a:latin typeface="Comic Sans MS"/>
                <a:ea typeface="Comic Sans MS"/>
                <a:cs typeface="Comic Sans MS"/>
                <a:sym typeface="Comic Sans MS"/>
              </a:rPr>
              <a:t>C</a:t>
            </a:r>
            <a:r>
              <a:rPr b="0" i="0" lang="en-US" sz="9600" u="none" cap="none" strike="noStrike">
                <a:solidFill>
                  <a:srgbClr val="7030A0"/>
                </a:solidFill>
                <a:latin typeface="Comic Sans MS"/>
                <a:ea typeface="Comic Sans MS"/>
                <a:cs typeface="Comic Sans MS"/>
                <a:sym typeface="Comic Sans MS"/>
              </a:rPr>
              <a:t>O</a:t>
            </a:r>
            <a:r>
              <a:rPr b="0" i="0" lang="en-US" sz="9600" u="none" cap="none" strike="noStrike">
                <a:solidFill>
                  <a:srgbClr val="538CD5"/>
                </a:solidFill>
                <a:latin typeface="Comic Sans MS"/>
                <a:ea typeface="Comic Sans MS"/>
                <a:cs typeface="Comic Sans MS"/>
                <a:sym typeface="Comic Sans MS"/>
              </a:rPr>
              <a:t>M</a:t>
            </a:r>
            <a:r>
              <a:rPr b="0" i="0" lang="en-US" sz="9600" u="none" cap="none" strike="noStrike">
                <a:solidFill>
                  <a:srgbClr val="FFC000"/>
                </a:solidFill>
                <a:latin typeface="Comic Sans MS"/>
                <a:ea typeface="Comic Sans MS"/>
                <a:cs typeface="Comic Sans MS"/>
                <a:sym typeface="Comic Sans MS"/>
              </a:rPr>
              <a:t>E</a:t>
            </a:r>
            <a:endParaRPr b="0" i="0" sz="9600" u="none" cap="none" strike="noStrike">
              <a:solidFill>
                <a:srgbClr val="00B050"/>
              </a:solidFill>
              <a:latin typeface="Comic Sans MS"/>
              <a:ea typeface="Comic Sans MS"/>
              <a:cs typeface="Comic Sans MS"/>
              <a:sym typeface="Comic Sans MS"/>
            </a:endParaRPr>
          </a:p>
          <a:p>
            <a:pPr indent="0" lvl="0" marL="0" marR="0" rtl="0" algn="ctr">
              <a:spcBef>
                <a:spcPts val="0"/>
              </a:spcBef>
              <a:spcAft>
                <a:spcPts val="0"/>
              </a:spcAft>
              <a:buNone/>
            </a:pPr>
            <a:r>
              <a:rPr b="0" i="0" lang="en-US" sz="9600" u="none" cap="none" strike="noStrike">
                <a:solidFill>
                  <a:schemeClr val="dk1"/>
                </a:solidFill>
                <a:latin typeface="Comic Sans MS"/>
                <a:ea typeface="Comic Sans MS"/>
                <a:cs typeface="Comic Sans MS"/>
                <a:sym typeface="Comic Sans MS"/>
              </a:rPr>
              <a:t>to Kindergarten!</a:t>
            </a:r>
            <a:endParaRPr b="0" i="0" sz="9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crayon-frame-backgrounds-wallpapers.jpg" id="153" name="Google Shape;153;p22"/>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54" name="Google Shape;154;p22"/>
          <p:cNvSpPr/>
          <p:nvPr/>
        </p:nvSpPr>
        <p:spPr>
          <a:xfrm>
            <a:off x="994525" y="1401525"/>
            <a:ext cx="6723300" cy="440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omic Sans MS"/>
                <a:ea typeface="Comic Sans MS"/>
                <a:cs typeface="Comic Sans MS"/>
                <a:sym typeface="Comic Sans MS"/>
              </a:rPr>
              <a:t>You can contact us via our email addresses: </a:t>
            </a:r>
            <a:endParaRPr/>
          </a:p>
          <a:p>
            <a:pPr indent="0" lvl="0" marL="0" marR="0" rtl="0" algn="l">
              <a:spcBef>
                <a:spcPts val="0"/>
              </a:spcBef>
              <a:spcAft>
                <a:spcPts val="0"/>
              </a:spcAft>
              <a:buNone/>
            </a:pPr>
            <a:r>
              <a:t/>
            </a:r>
            <a:endParaRPr sz="4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3600" u="sng">
                <a:solidFill>
                  <a:schemeClr val="hlink"/>
                </a:solidFill>
                <a:latin typeface="Comic Sans MS"/>
                <a:ea typeface="Comic Sans MS"/>
                <a:cs typeface="Comic Sans MS"/>
                <a:sym typeface="Comic Sans MS"/>
                <a:hlinkClick r:id="rId4"/>
              </a:rPr>
              <a:t>spendleton@fayette</a:t>
            </a:r>
            <a:r>
              <a:rPr lang="en-US" sz="3600">
                <a:solidFill>
                  <a:schemeClr val="dk1"/>
                </a:solidFill>
                <a:latin typeface="Comic Sans MS"/>
                <a:ea typeface="Comic Sans MS"/>
                <a:cs typeface="Comic Sans MS"/>
                <a:sym typeface="Comic Sans MS"/>
              </a:rPr>
              <a:t>school.org</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3600" u="sng">
                <a:solidFill>
                  <a:schemeClr val="hlink"/>
                </a:solidFill>
                <a:latin typeface="Comic Sans MS"/>
                <a:ea typeface="Comic Sans MS"/>
                <a:cs typeface="Comic Sans MS"/>
                <a:sym typeface="Comic Sans MS"/>
                <a:hlinkClick r:id="rId5"/>
              </a:rPr>
              <a:t>scraig@fayette</a:t>
            </a:r>
            <a:r>
              <a:rPr lang="en-US" sz="3600">
                <a:solidFill>
                  <a:schemeClr val="dk1"/>
                </a:solidFill>
                <a:latin typeface="Comic Sans MS"/>
                <a:ea typeface="Comic Sans MS"/>
                <a:cs typeface="Comic Sans MS"/>
                <a:sym typeface="Comic Sans MS"/>
              </a:rPr>
              <a:t>school.org</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3600" u="sng">
                <a:solidFill>
                  <a:schemeClr val="hlink"/>
                </a:solidFill>
                <a:latin typeface="Comic Sans MS"/>
                <a:ea typeface="Comic Sans MS"/>
                <a:cs typeface="Comic Sans MS"/>
                <a:sym typeface="Comic Sans MS"/>
                <a:hlinkClick r:id="rId6"/>
              </a:rPr>
              <a:t>abusker@fayette</a:t>
            </a:r>
            <a:r>
              <a:rPr lang="en-US" sz="3600">
                <a:solidFill>
                  <a:schemeClr val="dk1"/>
                </a:solidFill>
                <a:latin typeface="Comic Sans MS"/>
                <a:ea typeface="Comic Sans MS"/>
                <a:cs typeface="Comic Sans MS"/>
                <a:sym typeface="Comic Sans MS"/>
              </a:rPr>
              <a:t>school.or</a:t>
            </a:r>
            <a:r>
              <a:rPr lang="en-US" sz="4000">
                <a:solidFill>
                  <a:schemeClr val="dk1"/>
                </a:solidFill>
                <a:latin typeface="Comic Sans MS"/>
                <a:ea typeface="Comic Sans MS"/>
                <a:cs typeface="Comic Sans MS"/>
                <a:sym typeface="Comic Sans MS"/>
              </a:rPr>
              <a:t>g</a:t>
            </a:r>
            <a:endParaRPr sz="4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4000">
              <a:solidFill>
                <a:schemeClr val="dk1"/>
              </a:solidFill>
              <a:latin typeface="Comic Sans MS"/>
              <a:ea typeface="Comic Sans MS"/>
              <a:cs typeface="Comic Sans MS"/>
              <a:sym typeface="Comic Sans MS"/>
            </a:endParaRPr>
          </a:p>
        </p:txBody>
      </p:sp>
      <p:sp>
        <p:nvSpPr>
          <p:cNvPr id="155" name="Google Shape;155;p22"/>
          <p:cNvSpPr txBox="1"/>
          <p:nvPr/>
        </p:nvSpPr>
        <p:spPr>
          <a:xfrm>
            <a:off x="905094" y="306584"/>
            <a:ext cx="699257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Comic Sans MS"/>
                <a:ea typeface="Comic Sans MS"/>
                <a:cs typeface="Comic Sans MS"/>
                <a:sym typeface="Comic Sans MS"/>
              </a:rPr>
              <a:t>Email</a:t>
            </a:r>
            <a:endParaRPr sz="4800">
              <a:solidFill>
                <a:schemeClr val="dk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descr="crayon-frame-backgrounds-wallpapers.jpg" id="160" name="Google Shape;160;p23"/>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61" name="Google Shape;161;p23"/>
          <p:cNvSpPr txBox="1"/>
          <p:nvPr>
            <p:ph type="title"/>
          </p:nvPr>
        </p:nvSpPr>
        <p:spPr>
          <a:xfrm>
            <a:off x="985219" y="1045161"/>
            <a:ext cx="7177665" cy="103810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Field Trips</a:t>
            </a:r>
            <a:endParaRPr b="0" i="0" sz="4400" u="none" cap="none" strike="noStrike">
              <a:solidFill>
                <a:schemeClr val="dk1"/>
              </a:solidFill>
              <a:latin typeface="Comic Sans MS"/>
              <a:ea typeface="Comic Sans MS"/>
              <a:cs typeface="Comic Sans MS"/>
              <a:sym typeface="Comic Sans MS"/>
            </a:endParaRPr>
          </a:p>
        </p:txBody>
      </p:sp>
      <p:sp>
        <p:nvSpPr>
          <p:cNvPr id="162" name="Google Shape;162;p23"/>
          <p:cNvSpPr txBox="1"/>
          <p:nvPr>
            <p:ph idx="1" type="body"/>
          </p:nvPr>
        </p:nvSpPr>
        <p:spPr>
          <a:xfrm>
            <a:off x="913331" y="2197413"/>
            <a:ext cx="6764347" cy="392874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We have several mini field trips, usually in the spring!  We will send information closer to the time!  Parents are always encouraged to attend!</a:t>
            </a:r>
            <a:endParaRPr b="0" i="0" sz="3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crayon-frame-backgrounds-wallpapers.jpg" id="167" name="Google Shape;167;p24"/>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68" name="Google Shape;168;p24"/>
          <p:cNvSpPr txBox="1"/>
          <p:nvPr>
            <p:ph type="title"/>
          </p:nvPr>
        </p:nvSpPr>
        <p:spPr>
          <a:xfrm>
            <a:off x="457200" y="57428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omic Sans MS"/>
              <a:buNone/>
            </a:pPr>
            <a:r>
              <a:rPr b="0" i="0" lang="en-US" sz="3959" u="none" cap="none" strike="noStrike">
                <a:solidFill>
                  <a:schemeClr val="dk1"/>
                </a:solidFill>
                <a:latin typeface="Comic Sans MS"/>
                <a:ea typeface="Comic Sans MS"/>
                <a:cs typeface="Comic Sans MS"/>
                <a:sym typeface="Comic Sans MS"/>
              </a:rPr>
              <a:t>Lunch </a:t>
            </a:r>
            <a:br>
              <a:rPr b="0" i="0" lang="en-US" sz="3959" u="none" cap="none" strike="noStrike">
                <a:solidFill>
                  <a:schemeClr val="dk1"/>
                </a:solidFill>
                <a:latin typeface="Comic Sans MS"/>
                <a:ea typeface="Comic Sans MS"/>
                <a:cs typeface="Comic Sans MS"/>
                <a:sym typeface="Comic Sans MS"/>
              </a:rPr>
            </a:br>
            <a:endParaRPr b="0" i="0" sz="3959" u="none" cap="none" strike="noStrike">
              <a:solidFill>
                <a:schemeClr val="dk1"/>
              </a:solidFill>
              <a:latin typeface="Comic Sans MS"/>
              <a:ea typeface="Comic Sans MS"/>
              <a:cs typeface="Comic Sans MS"/>
              <a:sym typeface="Comic Sans MS"/>
            </a:endParaRPr>
          </a:p>
        </p:txBody>
      </p:sp>
      <p:sp>
        <p:nvSpPr>
          <p:cNvPr id="169" name="Google Shape;169;p24"/>
          <p:cNvSpPr txBox="1"/>
          <p:nvPr>
            <p:ph idx="1" type="body"/>
          </p:nvPr>
        </p:nvSpPr>
        <p:spPr>
          <a:xfrm>
            <a:off x="756350" y="2030476"/>
            <a:ext cx="7221000" cy="44049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Send money in an envelope in their daily folder labeled: “LUNCH”</a:t>
            </a:r>
            <a:endParaRPr b="0" i="0" sz="2800" u="none" cap="none" strike="noStrike">
              <a:solidFill>
                <a:schemeClr val="dk1"/>
              </a:solidFill>
              <a:latin typeface="Comic Sans MS"/>
              <a:ea typeface="Comic Sans MS"/>
              <a:cs typeface="Comic Sans MS"/>
              <a:sym typeface="Comic Sans MS"/>
            </a:endParaRPr>
          </a:p>
          <a:p>
            <a:pPr indent="0" lvl="0" marL="742950" marR="0" rtl="0" algn="l">
              <a:spcBef>
                <a:spcPts val="560"/>
              </a:spcBef>
              <a:spcAft>
                <a:spcPts val="0"/>
              </a:spcAft>
              <a:buNone/>
            </a:pPr>
            <a:r>
              <a:t/>
            </a:r>
            <a:endParaRPr>
              <a:latin typeface="Comic Sans MS"/>
              <a:ea typeface="Comic Sans MS"/>
              <a:cs typeface="Comic Sans MS"/>
              <a:sym typeface="Comic Sans MS"/>
            </a:endParaRPr>
          </a:p>
          <a:p>
            <a:pPr indent="-228600" lvl="2" marL="1143000" marR="0" rtl="0" algn="l">
              <a:spcBef>
                <a:spcPts val="480"/>
              </a:spcBef>
              <a:spcAft>
                <a:spcPts val="0"/>
              </a:spcAft>
              <a:buClr>
                <a:schemeClr val="dk1"/>
              </a:buClr>
              <a:buSzPts val="2400"/>
              <a:buFont typeface="Arial"/>
              <a:buChar char="•"/>
            </a:pPr>
            <a:r>
              <a:rPr lang="en-US">
                <a:latin typeface="Comic Sans MS"/>
                <a:ea typeface="Comic Sans MS"/>
                <a:cs typeface="Comic Sans MS"/>
                <a:sym typeface="Comic Sans MS"/>
              </a:rPr>
              <a:t>include</a:t>
            </a:r>
            <a:r>
              <a:rPr b="0" i="0" lang="en-US" sz="2400" u="none" cap="none" strike="noStrike">
                <a:solidFill>
                  <a:schemeClr val="dk1"/>
                </a:solidFill>
                <a:latin typeface="Comic Sans MS"/>
                <a:ea typeface="Comic Sans MS"/>
                <a:cs typeface="Comic Sans MS"/>
                <a:sym typeface="Comic Sans MS"/>
              </a:rPr>
              <a:t> your child’s name, teacher name, &amp; amount of money</a:t>
            </a:r>
            <a:endParaRPr/>
          </a:p>
          <a:p>
            <a:pPr indent="0" lvl="1" marL="4572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0" lvl="1" marL="4572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p:txBody>
      </p:sp>
      <p:pic>
        <p:nvPicPr>
          <p:cNvPr id="170" name="Google Shape;170;p24"/>
          <p:cNvPicPr preferRelativeResize="0"/>
          <p:nvPr/>
        </p:nvPicPr>
        <p:blipFill rotWithShape="1">
          <a:blip r:embed="rId4">
            <a:alphaModFix/>
          </a:blip>
          <a:srcRect b="0" l="0" r="0" t="0"/>
          <a:stretch/>
        </p:blipFill>
        <p:spPr>
          <a:xfrm rot="-832890">
            <a:off x="6266926" y="1502696"/>
            <a:ext cx="1184474" cy="1184474"/>
          </a:xfrm>
          <a:prstGeom prst="rect">
            <a:avLst/>
          </a:prstGeom>
          <a:noFill/>
          <a:ln>
            <a:noFill/>
          </a:ln>
        </p:spPr>
      </p:pic>
      <p:sp>
        <p:nvSpPr>
          <p:cNvPr id="171" name="Google Shape;171;p24"/>
          <p:cNvSpPr/>
          <p:nvPr/>
        </p:nvSpPr>
        <p:spPr>
          <a:xfrm>
            <a:off x="1098100" y="1545950"/>
            <a:ext cx="66078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Lunch Full Pay: $2.50</a:t>
            </a:r>
            <a:endParaRPr sz="24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Lunch Reduced: $0.40</a:t>
            </a:r>
            <a:endParaRPr sz="2400"/>
          </a:p>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Milk:  $0.75</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descr="crayon-frame-backgrounds-wallpapers.jpg" id="176" name="Google Shape;176;p25"/>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77" name="Google Shape;177;p25"/>
          <p:cNvSpPr txBox="1"/>
          <p:nvPr>
            <p:ph type="title"/>
          </p:nvPr>
        </p:nvSpPr>
        <p:spPr>
          <a:xfrm>
            <a:off x="371575" y="759781"/>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Medication</a:t>
            </a:r>
            <a:endParaRPr b="0" i="0" sz="4400" u="none" cap="none" strike="noStrike">
              <a:solidFill>
                <a:schemeClr val="dk1"/>
              </a:solidFill>
              <a:latin typeface="Comic Sans MS"/>
              <a:ea typeface="Comic Sans MS"/>
              <a:cs typeface="Comic Sans MS"/>
              <a:sym typeface="Comic Sans MS"/>
            </a:endParaRPr>
          </a:p>
        </p:txBody>
      </p:sp>
      <p:sp>
        <p:nvSpPr>
          <p:cNvPr id="178" name="Google Shape;178;p25"/>
          <p:cNvSpPr txBox="1"/>
          <p:nvPr>
            <p:ph idx="1" type="body"/>
          </p:nvPr>
        </p:nvSpPr>
        <p:spPr>
          <a:xfrm>
            <a:off x="927600" y="1897766"/>
            <a:ext cx="6978410" cy="433775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You must clear all medication given throughout the day at school with our nurse, Mrs. Kelly Beeler. </a:t>
            </a:r>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Be on the lookout for the health form in the packet you will receive at the Daly Open House</a:t>
            </a:r>
            <a:r>
              <a:rPr lang="en-US" sz="2800">
                <a:latin typeface="Comic Sans MS"/>
                <a:ea typeface="Comic Sans MS"/>
                <a:cs typeface="Comic Sans MS"/>
                <a:sym typeface="Comic Sans MS"/>
              </a:rPr>
              <a:t> and return it as soon as you get a chance.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omic Sans MS"/>
              <a:ea typeface="Comic Sans MS"/>
              <a:cs typeface="Comic Sans MS"/>
              <a:sym typeface="Comic Sans MS"/>
            </a:endParaRPr>
          </a:p>
        </p:txBody>
      </p:sp>
      <p:pic>
        <p:nvPicPr>
          <p:cNvPr id="179" name="Google Shape;179;p25"/>
          <p:cNvPicPr preferRelativeResize="0"/>
          <p:nvPr/>
        </p:nvPicPr>
        <p:blipFill rotWithShape="1">
          <a:blip r:embed="rId4">
            <a:alphaModFix/>
          </a:blip>
          <a:srcRect b="0" l="0" r="0" t="0"/>
          <a:stretch/>
        </p:blipFill>
        <p:spPr>
          <a:xfrm rot="916204">
            <a:off x="6227577" y="890196"/>
            <a:ext cx="668942" cy="966249"/>
          </a:xfrm>
          <a:prstGeom prst="rect">
            <a:avLst/>
          </a:prstGeom>
          <a:noFill/>
          <a:ln>
            <a:noFill/>
          </a:ln>
        </p:spPr>
      </p:pic>
      <p:pic>
        <p:nvPicPr>
          <p:cNvPr id="180" name="Google Shape;180;p25"/>
          <p:cNvPicPr preferRelativeResize="0"/>
          <p:nvPr/>
        </p:nvPicPr>
        <p:blipFill rotWithShape="1">
          <a:blip r:embed="rId4">
            <a:alphaModFix/>
          </a:blip>
          <a:srcRect b="0" l="0" r="0" t="0"/>
          <a:stretch/>
        </p:blipFill>
        <p:spPr>
          <a:xfrm rot="-1030337">
            <a:off x="2002416" y="840542"/>
            <a:ext cx="652255" cy="9421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crayon-frame-backgrounds-wallpapers.jpg" id="185" name="Google Shape;185;p26"/>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86" name="Google Shape;186;p26"/>
          <p:cNvSpPr txBox="1"/>
          <p:nvPr>
            <p:ph type="title"/>
          </p:nvPr>
        </p:nvSpPr>
        <p:spPr>
          <a:xfrm>
            <a:off x="457200" y="274638"/>
            <a:ext cx="8229600" cy="14376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6000"/>
              <a:buFont typeface="Comic Sans MS"/>
              <a:buNone/>
            </a:pPr>
            <a:r>
              <a:rPr b="0" i="0" lang="en-US" sz="6000" u="none" cap="none" strike="noStrike">
                <a:solidFill>
                  <a:schemeClr val="dk1"/>
                </a:solidFill>
                <a:latin typeface="Comic Sans MS"/>
                <a:ea typeface="Comic Sans MS"/>
                <a:cs typeface="Comic Sans MS"/>
                <a:sym typeface="Comic Sans MS"/>
              </a:rPr>
              <a:t>Newsletter</a:t>
            </a:r>
            <a:endParaRPr b="0" i="0" sz="6000" u="none" cap="none" strike="noStrike">
              <a:solidFill>
                <a:schemeClr val="dk1"/>
              </a:solidFill>
              <a:latin typeface="Comic Sans MS"/>
              <a:ea typeface="Comic Sans MS"/>
              <a:cs typeface="Comic Sans MS"/>
              <a:sym typeface="Comic Sans MS"/>
            </a:endParaRPr>
          </a:p>
        </p:txBody>
      </p:sp>
      <p:sp>
        <p:nvSpPr>
          <p:cNvPr id="187" name="Google Shape;187;p26"/>
          <p:cNvSpPr txBox="1"/>
          <p:nvPr>
            <p:ph idx="1" type="body"/>
          </p:nvPr>
        </p:nvSpPr>
        <p:spPr>
          <a:xfrm>
            <a:off x="970400" y="1439975"/>
            <a:ext cx="6945900" cy="4392300"/>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A weekly newsletter is sent home at the end of each week in your child’s </a:t>
            </a:r>
            <a:r>
              <a:rPr lang="en-US" sz="2400">
                <a:latin typeface="Comic Sans MS"/>
                <a:ea typeface="Comic Sans MS"/>
                <a:cs typeface="Comic Sans MS"/>
                <a:sym typeface="Comic Sans MS"/>
              </a:rPr>
              <a:t>Friday Binder</a:t>
            </a:r>
            <a:r>
              <a:rPr b="0" i="0" lang="en-US" sz="2400" u="none" cap="none" strike="noStrike">
                <a:solidFill>
                  <a:schemeClr val="dk1"/>
                </a:solidFill>
                <a:latin typeface="Comic Sans MS"/>
                <a:ea typeface="Comic Sans MS"/>
                <a:cs typeface="Comic Sans MS"/>
                <a:sym typeface="Comic Sans MS"/>
              </a:rPr>
              <a:t>. </a:t>
            </a:r>
            <a:endParaRPr b="0" i="0" sz="2400" u="none" cap="none" strike="noStrike">
              <a:solidFill>
                <a:schemeClr val="dk1"/>
              </a:solidFill>
              <a:latin typeface="Comic Sans MS"/>
              <a:ea typeface="Comic Sans MS"/>
              <a:cs typeface="Comic Sans MS"/>
              <a:sym typeface="Comic Sans MS"/>
            </a:endParaRPr>
          </a:p>
          <a:p>
            <a:pPr indent="0" lvl="0" marL="342900" marR="0" rtl="0" algn="l">
              <a:spcBef>
                <a:spcPts val="0"/>
              </a:spcBef>
              <a:spcAft>
                <a:spcPts val="0"/>
              </a:spcAft>
              <a:buNone/>
            </a:pPr>
            <a:r>
              <a:t/>
            </a:r>
            <a:endParaRPr sz="2400">
              <a:latin typeface="Comic Sans MS"/>
              <a:ea typeface="Comic Sans MS"/>
              <a:cs typeface="Comic Sans MS"/>
              <a:sym typeface="Comic Sans MS"/>
            </a:endParaRPr>
          </a:p>
          <a:p>
            <a:pPr indent="-292100" lvl="0" marL="342900" marR="0" rtl="0" algn="l">
              <a:spcBef>
                <a:spcPts val="640"/>
              </a:spcBef>
              <a:spcAft>
                <a:spcPts val="0"/>
              </a:spcAft>
              <a:buClr>
                <a:schemeClr val="dk1"/>
              </a:buClr>
              <a:buSzPts val="2400"/>
              <a:buFont typeface="Arial"/>
              <a:buChar char="•"/>
            </a:pPr>
            <a:r>
              <a:rPr lang="en-US" sz="2400">
                <a:latin typeface="Comic Sans MS"/>
                <a:ea typeface="Comic Sans MS"/>
                <a:cs typeface="Comic Sans MS"/>
                <a:sym typeface="Comic Sans MS"/>
              </a:rPr>
              <a:t>You will </a:t>
            </a:r>
            <a:r>
              <a:rPr lang="en-US" sz="2400">
                <a:latin typeface="Comic Sans MS"/>
                <a:ea typeface="Comic Sans MS"/>
                <a:cs typeface="Comic Sans MS"/>
                <a:sym typeface="Comic Sans MS"/>
              </a:rPr>
              <a:t>receive</a:t>
            </a:r>
            <a:r>
              <a:rPr lang="en-US" sz="2400">
                <a:latin typeface="Comic Sans MS"/>
                <a:ea typeface="Comic Sans MS"/>
                <a:cs typeface="Comic Sans MS"/>
                <a:sym typeface="Comic Sans MS"/>
              </a:rPr>
              <a:t> a letter or drawing from your child and you get to write them back on the reverse side of the page.</a:t>
            </a:r>
            <a:endParaRPr sz="2400">
              <a:latin typeface="Comic Sans MS"/>
              <a:ea typeface="Comic Sans MS"/>
              <a:cs typeface="Comic Sans MS"/>
              <a:sym typeface="Comic Sans MS"/>
            </a:endParaRPr>
          </a:p>
          <a:p>
            <a:pPr indent="0" lvl="0" marL="342900" marR="0" rtl="0" algn="l">
              <a:spcBef>
                <a:spcPts val="640"/>
              </a:spcBef>
              <a:spcAft>
                <a:spcPts val="0"/>
              </a:spcAft>
              <a:buNone/>
            </a:pPr>
            <a:r>
              <a:t/>
            </a:r>
            <a:endParaRPr sz="2400">
              <a:latin typeface="Comic Sans MS"/>
              <a:ea typeface="Comic Sans MS"/>
              <a:cs typeface="Comic Sans MS"/>
              <a:sym typeface="Comic Sans MS"/>
            </a:endParaRPr>
          </a:p>
          <a:p>
            <a:pPr indent="-292100" lvl="0" marL="342900" marR="0" rtl="0" algn="l">
              <a:spcBef>
                <a:spcPts val="64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This binder will include what we learned during the week, sight words to practice, </a:t>
            </a:r>
            <a:r>
              <a:rPr lang="en-US" sz="2400">
                <a:latin typeface="Comic Sans MS"/>
                <a:ea typeface="Comic Sans MS"/>
                <a:cs typeface="Comic Sans MS"/>
                <a:sym typeface="Comic Sans MS"/>
              </a:rPr>
              <a:t>goals for your child </a:t>
            </a:r>
            <a:r>
              <a:rPr b="0" i="0" lang="en-US" sz="2400" u="none" cap="none" strike="noStrike">
                <a:solidFill>
                  <a:schemeClr val="dk1"/>
                </a:solidFill>
                <a:latin typeface="Comic Sans MS"/>
                <a:ea typeface="Comic Sans MS"/>
                <a:cs typeface="Comic Sans MS"/>
                <a:sym typeface="Comic Sans MS"/>
              </a:rPr>
              <a:t>and other important announcements. </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Parking Lot</a:t>
            </a:r>
            <a:endParaRPr b="0" i="0" sz="4400" u="none" cap="none" strike="noStrike">
              <a:solidFill>
                <a:schemeClr val="dk1"/>
              </a:solidFill>
              <a:latin typeface="Comic Sans MS"/>
              <a:ea typeface="Comic Sans MS"/>
              <a:cs typeface="Comic Sans MS"/>
              <a:sym typeface="Comic Sans MS"/>
            </a:endParaRPr>
          </a:p>
        </p:txBody>
      </p:sp>
      <p:sp>
        <p:nvSpPr>
          <p:cNvPr id="193" name="Google Shape;193;p27"/>
          <p:cNvSpPr txBox="1"/>
          <p:nvPr>
            <p:ph idx="1" type="body"/>
          </p:nvPr>
        </p:nvSpPr>
        <p:spPr>
          <a:xfrm>
            <a:off x="1761125" y="2444850"/>
            <a:ext cx="4869000" cy="36813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n-US" sz="2000" u="sng">
                <a:solidFill>
                  <a:schemeClr val="hlink"/>
                </a:solidFill>
                <a:latin typeface="Arial"/>
                <a:ea typeface="Arial"/>
                <a:cs typeface="Arial"/>
                <a:sym typeface="Arial"/>
                <a:hlinkClick r:id="rId3"/>
              </a:rPr>
              <a:t>Video</a:t>
            </a:r>
            <a:endParaRPr sz="20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P</a:t>
            </a:r>
            <a:r>
              <a:rPr lang="en-US">
                <a:latin typeface="Comic Sans MS"/>
                <a:ea typeface="Comic Sans MS"/>
                <a:cs typeface="Comic Sans MS"/>
                <a:sym typeface="Comic Sans MS"/>
              </a:rPr>
              <a:t>E</a:t>
            </a:r>
            <a:endParaRPr b="0" i="0" sz="4400" u="none" cap="none" strike="noStrike">
              <a:solidFill>
                <a:schemeClr val="dk1"/>
              </a:solidFill>
              <a:latin typeface="Comic Sans MS"/>
              <a:ea typeface="Comic Sans MS"/>
              <a:cs typeface="Comic Sans MS"/>
              <a:sym typeface="Comic Sans MS"/>
            </a:endParaRPr>
          </a:p>
        </p:txBody>
      </p:sp>
      <p:sp>
        <p:nvSpPr>
          <p:cNvPr id="199" name="Google Shape;199;p28"/>
          <p:cNvSpPr/>
          <p:nvPr/>
        </p:nvSpPr>
        <p:spPr>
          <a:xfrm>
            <a:off x="1067025" y="1315650"/>
            <a:ext cx="6671400" cy="52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PE is a great time for the kids.  Please remember to send them in tennis shoes on their PE day.  This will keep them safe!</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Mrs. Busker - Tuesday</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Mrs. Craig - Monday</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Ms. Pendleton - Friday</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Party Time</a:t>
            </a:r>
            <a:endParaRPr b="0" i="0" sz="4400" u="none" cap="none" strike="noStrike">
              <a:solidFill>
                <a:schemeClr val="dk1"/>
              </a:solidFill>
              <a:latin typeface="Comic Sans MS"/>
              <a:ea typeface="Comic Sans MS"/>
              <a:cs typeface="Comic Sans MS"/>
              <a:sym typeface="Comic Sans MS"/>
            </a:endParaRPr>
          </a:p>
        </p:txBody>
      </p:sp>
      <p:sp>
        <p:nvSpPr>
          <p:cNvPr id="205" name="Google Shape;205;p29"/>
          <p:cNvSpPr/>
          <p:nvPr/>
        </p:nvSpPr>
        <p:spPr>
          <a:xfrm>
            <a:off x="1180975" y="1325150"/>
            <a:ext cx="6594300" cy="533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There are three school parties each year--- Fall Party, Valentine’s Day, &amp; Spring Party. </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You will have the opportunity to sign up for the three school parties at the Daly Open House.</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We will have some other small celebrations such as the 100th Day of School, Dr. Seuss’ birthday, and our End of the Year Celebration.</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Recess</a:t>
            </a:r>
            <a:endParaRPr b="0" i="0" sz="4400" u="none" cap="none" strike="noStrike">
              <a:solidFill>
                <a:schemeClr val="dk1"/>
              </a:solidFill>
              <a:latin typeface="Comic Sans MS"/>
              <a:ea typeface="Comic Sans MS"/>
              <a:cs typeface="Comic Sans MS"/>
              <a:sym typeface="Comic Sans MS"/>
            </a:endParaRPr>
          </a:p>
        </p:txBody>
      </p:sp>
      <p:sp>
        <p:nvSpPr>
          <p:cNvPr id="211" name="Google Shape;211;p30"/>
          <p:cNvSpPr/>
          <p:nvPr/>
        </p:nvSpPr>
        <p:spPr>
          <a:xfrm>
            <a:off x="973800" y="1512025"/>
            <a:ext cx="6795900" cy="372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We will have recess outside twice each day (unless it is raining or the wind chill is below 32 degrees).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Please keep this in mind when helping your child to select clothing for the day.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405400" y="57096"/>
            <a:ext cx="8229600" cy="782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3600" u="none" cap="none" strike="noStrike">
                <a:solidFill>
                  <a:schemeClr val="dk1"/>
                </a:solidFill>
                <a:latin typeface="Comic Sans MS"/>
                <a:ea typeface="Comic Sans MS"/>
                <a:cs typeface="Comic Sans MS"/>
                <a:sym typeface="Comic Sans MS"/>
              </a:rPr>
              <a:t>Schedule</a:t>
            </a:r>
            <a:endParaRPr b="0" i="0" sz="3600" u="none" cap="none" strike="noStrike">
              <a:solidFill>
                <a:schemeClr val="dk1"/>
              </a:solidFill>
              <a:latin typeface="Comic Sans MS"/>
              <a:ea typeface="Comic Sans MS"/>
              <a:cs typeface="Comic Sans MS"/>
              <a:sym typeface="Comic Sans MS"/>
            </a:endParaRPr>
          </a:p>
        </p:txBody>
      </p:sp>
      <p:sp>
        <p:nvSpPr>
          <p:cNvPr id="217" name="Google Shape;217;p31"/>
          <p:cNvSpPr txBox="1"/>
          <p:nvPr>
            <p:ph idx="1" type="body"/>
          </p:nvPr>
        </p:nvSpPr>
        <p:spPr>
          <a:xfrm>
            <a:off x="1895800" y="994525"/>
            <a:ext cx="5760000" cy="5687700"/>
          </a:xfrm>
          <a:prstGeom prst="rect">
            <a:avLst/>
          </a:prstGeom>
          <a:noFill/>
          <a:ln>
            <a:noFill/>
          </a:ln>
        </p:spPr>
        <p:txBody>
          <a:bodyPr anchorCtr="0" anchor="t" bIns="45700" lIns="91425" spcFirstLastPara="1" rIns="91425" wrap="square" tIns="45700">
            <a:noAutofit/>
          </a:bodyPr>
          <a:lstStyle/>
          <a:p>
            <a:pPr indent="-345440" lvl="0" marL="342900" marR="0" rtl="0" algn="l">
              <a:lnSpc>
                <a:spcPct val="80000"/>
              </a:lnSpc>
              <a:spcBef>
                <a:spcPts val="0"/>
              </a:spcBef>
              <a:spcAft>
                <a:spcPts val="0"/>
              </a:spcAft>
              <a:buClr>
                <a:schemeClr val="dk1"/>
              </a:buClr>
              <a:buSzPts val="1800"/>
              <a:buFont typeface="Arial"/>
              <a:buChar char="•"/>
            </a:pPr>
            <a:r>
              <a:rPr b="0" i="0" lang="en-US" sz="1800" u="none" cap="none" strike="noStrike">
                <a:solidFill>
                  <a:schemeClr val="dk1"/>
                </a:solidFill>
                <a:latin typeface="Comic Sans MS"/>
                <a:ea typeface="Comic Sans MS"/>
                <a:cs typeface="Comic Sans MS"/>
                <a:sym typeface="Comic Sans MS"/>
              </a:rPr>
              <a:t>7:</a:t>
            </a:r>
            <a:r>
              <a:rPr lang="en-US" sz="1800">
                <a:latin typeface="Comic Sans MS"/>
                <a:ea typeface="Comic Sans MS"/>
                <a:cs typeface="Comic Sans MS"/>
                <a:sym typeface="Comic Sans MS"/>
              </a:rPr>
              <a:t>4</a:t>
            </a:r>
            <a:r>
              <a:rPr b="0" i="0" lang="en-US" sz="1800" u="none" cap="none" strike="noStrike">
                <a:solidFill>
                  <a:schemeClr val="dk1"/>
                </a:solidFill>
                <a:latin typeface="Comic Sans MS"/>
                <a:ea typeface="Comic Sans MS"/>
                <a:cs typeface="Comic Sans MS"/>
                <a:sym typeface="Comic Sans MS"/>
              </a:rPr>
              <a:t>5-8:</a:t>
            </a:r>
            <a:r>
              <a:rPr lang="en-US" sz="1800">
                <a:latin typeface="Comic Sans MS"/>
                <a:ea typeface="Comic Sans MS"/>
                <a:cs typeface="Comic Sans MS"/>
                <a:sym typeface="Comic Sans MS"/>
              </a:rPr>
              <a:t>15	</a:t>
            </a:r>
            <a:r>
              <a:rPr b="0" i="0" lang="en-US" sz="1800" u="none" cap="none" strike="noStrike">
                <a:solidFill>
                  <a:schemeClr val="dk1"/>
                </a:solidFill>
                <a:latin typeface="Comic Sans MS"/>
                <a:ea typeface="Comic Sans MS"/>
                <a:cs typeface="Comic Sans MS"/>
                <a:sym typeface="Comic Sans MS"/>
              </a:rPr>
              <a:t>Lunch Count</a:t>
            </a:r>
            <a:r>
              <a:rPr lang="en-US" sz="1800">
                <a:latin typeface="Comic Sans MS"/>
                <a:ea typeface="Comic Sans MS"/>
                <a:cs typeface="Comic Sans MS"/>
                <a:sym typeface="Comic Sans MS"/>
              </a:rPr>
              <a:t> &amp; </a:t>
            </a:r>
            <a:r>
              <a:rPr b="0" i="0" lang="en-US" sz="1800" u="none" cap="none" strike="noStrike">
                <a:solidFill>
                  <a:schemeClr val="dk1"/>
                </a:solidFill>
                <a:latin typeface="Comic Sans MS"/>
                <a:ea typeface="Comic Sans MS"/>
                <a:cs typeface="Comic Sans MS"/>
                <a:sym typeface="Comic Sans MS"/>
              </a:rPr>
              <a:t>Choice Time</a:t>
            </a:r>
            <a:endParaRPr sz="1800"/>
          </a:p>
          <a:p>
            <a:pPr indent="-345440" lvl="0" marL="342900" marR="0" rtl="0" algn="l">
              <a:lnSpc>
                <a:spcPct val="80000"/>
              </a:lnSpc>
              <a:spcBef>
                <a:spcPts val="352"/>
              </a:spcBef>
              <a:spcAft>
                <a:spcPts val="0"/>
              </a:spcAft>
              <a:buClr>
                <a:schemeClr val="dk1"/>
              </a:buClr>
              <a:buSzPts val="1800"/>
              <a:buFont typeface="Arial"/>
              <a:buChar char="•"/>
            </a:pPr>
            <a:r>
              <a:rPr b="0" i="0" lang="en-US" sz="1800" u="none" cap="none" strike="noStrike">
                <a:solidFill>
                  <a:schemeClr val="dk1"/>
                </a:solidFill>
                <a:latin typeface="Comic Sans MS"/>
                <a:ea typeface="Comic Sans MS"/>
                <a:cs typeface="Comic Sans MS"/>
                <a:sym typeface="Comic Sans MS"/>
              </a:rPr>
              <a:t>8:</a:t>
            </a:r>
            <a:r>
              <a:rPr lang="en-US" sz="1800">
                <a:latin typeface="Comic Sans MS"/>
                <a:ea typeface="Comic Sans MS"/>
                <a:cs typeface="Comic Sans MS"/>
                <a:sym typeface="Comic Sans MS"/>
              </a:rPr>
              <a:t>15</a:t>
            </a:r>
            <a:r>
              <a:rPr b="0" i="0" lang="en-US" sz="1800" u="none" cap="none" strike="noStrike">
                <a:solidFill>
                  <a:schemeClr val="dk1"/>
                </a:solidFill>
                <a:latin typeface="Comic Sans MS"/>
                <a:ea typeface="Comic Sans MS"/>
                <a:cs typeface="Comic Sans MS"/>
                <a:sym typeface="Comic Sans MS"/>
              </a:rPr>
              <a:t>-8:30	Morning Meeting &amp; Calendar</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8:30-9:00	FUNdations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9:00-9:20	Recess &amp; Restroom</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9:20-10:00	Whole Group Reading</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10:00-10:30	Writing</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10:35-11:05	Lunch</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11:10-11:25	Recess &amp; Restroom</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11:25-12:00	Math</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12:00-12:40	Small Groups &amp; Literacy Centers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12:40-1:10	Falcon Teams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1:10-1:30		Recess &amp; Restroom</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1:30-2:20	Special Class</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2:20-2:40	Social Story &amp; Read Aloud</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2:40-2:55	Snack</a:t>
            </a:r>
            <a:endParaRPr sz="1800">
              <a:latin typeface="Comic Sans MS"/>
              <a:ea typeface="Comic Sans MS"/>
              <a:cs typeface="Comic Sans MS"/>
              <a:sym typeface="Comic Sans MS"/>
            </a:endParaRPr>
          </a:p>
          <a:p>
            <a:pPr indent="-345440" lvl="0" marL="342900" marR="0" rtl="0" algn="l">
              <a:lnSpc>
                <a:spcPct val="80000"/>
              </a:lnSpc>
              <a:spcBef>
                <a:spcPts val="352"/>
              </a:spcBef>
              <a:spcAft>
                <a:spcPts val="0"/>
              </a:spcAft>
              <a:buClr>
                <a:schemeClr val="dk1"/>
              </a:buClr>
              <a:buSzPts val="1800"/>
              <a:buFont typeface="Comic Sans MS"/>
              <a:buChar char="•"/>
            </a:pPr>
            <a:r>
              <a:rPr lang="en-US" sz="1800">
                <a:latin typeface="Comic Sans MS"/>
                <a:ea typeface="Comic Sans MS"/>
                <a:cs typeface="Comic Sans MS"/>
                <a:sym typeface="Comic Sans MS"/>
              </a:rPr>
              <a:t>2:55-3:00	Line Up &amp; Dismiss</a:t>
            </a:r>
            <a:endParaRPr sz="1800">
              <a:latin typeface="Comic Sans MS"/>
              <a:ea typeface="Comic Sans MS"/>
              <a:cs typeface="Comic Sans MS"/>
              <a:sym typeface="Comic Sans MS"/>
            </a:endParaRPr>
          </a:p>
          <a:p>
            <a:pPr indent="0" lvl="0" marL="342900" marR="0" rtl="0" algn="l">
              <a:lnSpc>
                <a:spcPct val="80000"/>
              </a:lnSpc>
              <a:spcBef>
                <a:spcPts val="352"/>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crayon-frame-backgrounds-wallpapers.jpg" id="95" name="Google Shape;95;p14"/>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96" name="Google Shape;9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Arrival/ Dismissal</a:t>
            </a:r>
            <a:endParaRPr b="0" i="0" sz="4400" u="none" cap="none" strike="noStrike">
              <a:solidFill>
                <a:schemeClr val="dk1"/>
              </a:solidFill>
              <a:latin typeface="Comic Sans MS"/>
              <a:ea typeface="Comic Sans MS"/>
              <a:cs typeface="Comic Sans MS"/>
              <a:sym typeface="Comic Sans MS"/>
            </a:endParaRPr>
          </a:p>
        </p:txBody>
      </p:sp>
      <p:sp>
        <p:nvSpPr>
          <p:cNvPr id="97" name="Google Shape;97;p14"/>
          <p:cNvSpPr txBox="1"/>
          <p:nvPr>
            <p:ph idx="1" type="body"/>
          </p:nvPr>
        </p:nvSpPr>
        <p:spPr>
          <a:xfrm>
            <a:off x="1056025" y="1483975"/>
            <a:ext cx="6992700" cy="503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sng" cap="none" strike="noStrike">
                <a:solidFill>
                  <a:schemeClr val="dk1"/>
                </a:solidFill>
                <a:latin typeface="Comic Sans MS"/>
                <a:ea typeface="Comic Sans MS"/>
                <a:cs typeface="Comic Sans MS"/>
                <a:sym typeface="Comic Sans MS"/>
              </a:rPr>
              <a:t>Arrival times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The school doors open at 7:45 for breakfast.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School begins at 7:55 am. Children will be marked tardy after this time.</a:t>
            </a:r>
            <a:endParaRPr/>
          </a:p>
          <a:p>
            <a:pPr indent="0" lvl="0" marL="0" marR="0" rtl="0" algn="l">
              <a:spcBef>
                <a:spcPts val="640"/>
              </a:spcBef>
              <a:spcAft>
                <a:spcPts val="0"/>
              </a:spcAft>
              <a:buClr>
                <a:schemeClr val="dk1"/>
              </a:buClr>
              <a:buSzPts val="3200"/>
              <a:buFont typeface="Arial"/>
              <a:buNone/>
            </a:pPr>
            <a:r>
              <a:t/>
            </a:r>
            <a:endParaRPr b="1" u="sng">
              <a:latin typeface="Comic Sans MS"/>
              <a:ea typeface="Comic Sans MS"/>
              <a:cs typeface="Comic Sans MS"/>
              <a:sym typeface="Comic Sans MS"/>
            </a:endParaRPr>
          </a:p>
          <a:p>
            <a:pPr indent="0" lvl="0" marL="0" marR="0" rtl="0" algn="l">
              <a:spcBef>
                <a:spcPts val="640"/>
              </a:spcBef>
              <a:spcAft>
                <a:spcPts val="0"/>
              </a:spcAft>
              <a:buClr>
                <a:schemeClr val="dk1"/>
              </a:buClr>
              <a:buSzPts val="3200"/>
              <a:buFont typeface="Arial"/>
              <a:buNone/>
            </a:pPr>
            <a:r>
              <a:rPr b="1" i="0" lang="en-US" sz="3200" u="sng" cap="none" strike="noStrike">
                <a:solidFill>
                  <a:schemeClr val="dk1"/>
                </a:solidFill>
                <a:latin typeface="Comic Sans MS"/>
                <a:ea typeface="Comic Sans MS"/>
                <a:cs typeface="Comic Sans MS"/>
                <a:sym typeface="Comic Sans MS"/>
              </a:rPr>
              <a:t>Dismissal times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The school day ends at 3:12.</a:t>
            </a:r>
            <a:endParaRPr/>
          </a:p>
        </p:txBody>
      </p:sp>
      <p:pic>
        <p:nvPicPr>
          <p:cNvPr descr="C:\Users\Stephanie\AppData\Local\Microsoft\Windows\Temporary Internet Files\Content.IE5\77OX6ZTY\MPj04393670000[1].jpg" id="98" name="Google Shape;98;p14"/>
          <p:cNvPicPr preferRelativeResize="0"/>
          <p:nvPr/>
        </p:nvPicPr>
        <p:blipFill rotWithShape="1">
          <a:blip r:embed="rId4">
            <a:alphaModFix/>
          </a:blip>
          <a:srcRect b="0" l="0" r="0" t="0"/>
          <a:stretch/>
        </p:blipFill>
        <p:spPr>
          <a:xfrm>
            <a:off x="7145286" y="5176043"/>
            <a:ext cx="1998714" cy="15761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descr="crayon-frame-backgrounds-wallpapers.jpg" id="222" name="Google Shape;222;p32"/>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223" name="Google Shape;223;p32"/>
          <p:cNvSpPr txBox="1"/>
          <p:nvPr>
            <p:ph type="title"/>
          </p:nvPr>
        </p:nvSpPr>
        <p:spPr>
          <a:xfrm>
            <a:off x="457200" y="474403"/>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Snack Time</a:t>
            </a:r>
            <a:endParaRPr b="1" i="0" sz="4400" u="none" cap="none" strike="noStrike">
              <a:solidFill>
                <a:schemeClr val="dk1"/>
              </a:solidFill>
              <a:latin typeface="Comic Sans MS"/>
              <a:ea typeface="Comic Sans MS"/>
              <a:cs typeface="Comic Sans MS"/>
              <a:sym typeface="Comic Sans MS"/>
            </a:endParaRPr>
          </a:p>
        </p:txBody>
      </p:sp>
      <p:sp>
        <p:nvSpPr>
          <p:cNvPr id="224" name="Google Shape;224;p32"/>
          <p:cNvSpPr txBox="1"/>
          <p:nvPr>
            <p:ph idx="1" type="body"/>
          </p:nvPr>
        </p:nvSpPr>
        <p:spPr>
          <a:xfrm>
            <a:off x="994525" y="1600200"/>
            <a:ext cx="67959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dk1"/>
                </a:solidFill>
                <a:latin typeface="Comic Sans MS"/>
                <a:ea typeface="Comic Sans MS"/>
                <a:cs typeface="Comic Sans MS"/>
                <a:sym typeface="Comic Sans MS"/>
              </a:rPr>
              <a:t>Please send a daily snack for your child...</a:t>
            </a:r>
            <a:endParaRPr b="0" i="0" sz="3200" u="none" cap="none" strike="noStrike">
              <a:solidFill>
                <a:schemeClr val="dk1"/>
              </a:solidFill>
              <a:latin typeface="Comic Sans MS"/>
              <a:ea typeface="Comic Sans MS"/>
              <a:cs typeface="Comic Sans MS"/>
              <a:sym typeface="Comic Sans MS"/>
            </a:endParaRPr>
          </a:p>
          <a:p>
            <a:pPr indent="0" lvl="0" marL="342900" marR="0" rtl="0" algn="l">
              <a:spcBef>
                <a:spcPts val="0"/>
              </a:spcBef>
              <a:spcAft>
                <a:spcPts val="0"/>
              </a:spcAft>
              <a:buNone/>
            </a:pPr>
            <a:r>
              <a:t/>
            </a:r>
            <a:endParaRPr>
              <a:latin typeface="Comic Sans MS"/>
              <a:ea typeface="Comic Sans MS"/>
              <a:cs typeface="Comic Sans MS"/>
              <a:sym typeface="Comic Sans MS"/>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omic Sans MS"/>
                <a:ea typeface="Comic Sans MS"/>
                <a:cs typeface="Comic Sans MS"/>
                <a:sym typeface="Comic Sans MS"/>
              </a:rPr>
              <a:t>Examples: granola bars, pretzels, crackers, dry cereal, teddy grahams, goldfish, animal crackers, vanilla wafers, &amp; cheez-its.</a:t>
            </a:r>
            <a:endParaRPr>
              <a:latin typeface="Comic Sans MS"/>
              <a:ea typeface="Comic Sans MS"/>
              <a:cs typeface="Comic Sans MS"/>
              <a:sym typeface="Comic Sans MS"/>
            </a:endParaRPr>
          </a:p>
          <a:p>
            <a:pPr indent="-285750" lvl="1" marL="742950" marR="0" rtl="0" algn="l">
              <a:spcBef>
                <a:spcPts val="560"/>
              </a:spcBef>
              <a:spcAft>
                <a:spcPts val="0"/>
              </a:spcAft>
              <a:buClr>
                <a:schemeClr val="dk1"/>
              </a:buClr>
              <a:buSzPts val="2800"/>
              <a:buFont typeface="Arial"/>
              <a:buChar char="–"/>
            </a:pPr>
            <a:r>
              <a:rPr lang="en-US" sz="2800">
                <a:latin typeface="Comic Sans MS"/>
                <a:ea typeface="Comic Sans MS"/>
                <a:cs typeface="Comic Sans MS"/>
                <a:sym typeface="Comic Sans MS"/>
              </a:rPr>
              <a:t>Snacks that don’t require silverware are the best! :)</a:t>
            </a:r>
            <a:endParaRPr sz="2800">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crayon-frame-backgrounds-wallpapers.jpg" id="229" name="Google Shape;229;p33"/>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pic>
        <p:nvPicPr>
          <p:cNvPr id="230" name="Google Shape;230;p33"/>
          <p:cNvPicPr preferRelativeResize="0"/>
          <p:nvPr/>
        </p:nvPicPr>
        <p:blipFill rotWithShape="1">
          <a:blip r:embed="rId4">
            <a:alphaModFix/>
          </a:blip>
          <a:srcRect b="0" l="0" r="0" t="0"/>
          <a:stretch/>
        </p:blipFill>
        <p:spPr>
          <a:xfrm>
            <a:off x="2454574" y="558876"/>
            <a:ext cx="4084818" cy="1901297"/>
          </a:xfrm>
          <a:prstGeom prst="rect">
            <a:avLst/>
          </a:prstGeom>
          <a:noFill/>
          <a:ln>
            <a:noFill/>
          </a:ln>
        </p:spPr>
      </p:pic>
      <p:sp>
        <p:nvSpPr>
          <p:cNvPr id="231" name="Google Shape;231;p33"/>
          <p:cNvSpPr txBox="1"/>
          <p:nvPr/>
        </p:nvSpPr>
        <p:spPr>
          <a:xfrm>
            <a:off x="823464" y="2204201"/>
            <a:ext cx="7272863"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Thanks for bringing your child’s supplies tonight!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It is a good idea to keep an extra change of clothes in a ziploc bag inside your child’s backpack.</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descr="crayon-frame-backgrounds-wallpapers.jpg" id="236" name="Google Shape;236;p34"/>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237" name="Google Shape;237;p34"/>
          <p:cNvSpPr txBox="1"/>
          <p:nvPr>
            <p:ph type="title"/>
          </p:nvPr>
        </p:nvSpPr>
        <p:spPr>
          <a:xfrm>
            <a:off x="457200" y="274650"/>
            <a:ext cx="8229600" cy="709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Technology</a:t>
            </a:r>
            <a:endParaRPr b="0" i="0" sz="4400" u="none" cap="none" strike="noStrike">
              <a:solidFill>
                <a:schemeClr val="dk1"/>
              </a:solidFill>
              <a:latin typeface="Comic Sans MS"/>
              <a:ea typeface="Comic Sans MS"/>
              <a:cs typeface="Comic Sans MS"/>
              <a:sym typeface="Comic Sans MS"/>
            </a:endParaRPr>
          </a:p>
        </p:txBody>
      </p:sp>
      <p:sp>
        <p:nvSpPr>
          <p:cNvPr id="238" name="Google Shape;238;p34"/>
          <p:cNvSpPr/>
          <p:nvPr/>
        </p:nvSpPr>
        <p:spPr>
          <a:xfrm>
            <a:off x="1195300" y="984150"/>
            <a:ext cx="6439500" cy="587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We are fortunate to have access to computers and iPads.  We use a variety of age-appropriate programs that reinforce math and reading skills.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Be on the lookout for your child’s technology form that you will receive tonight at the Daly Open House.</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If you </a:t>
            </a:r>
            <a:r>
              <a:rPr lang="en-US" sz="2800" u="sng">
                <a:solidFill>
                  <a:schemeClr val="dk1"/>
                </a:solidFill>
                <a:latin typeface="Comic Sans MS"/>
                <a:ea typeface="Comic Sans MS"/>
                <a:cs typeface="Comic Sans MS"/>
                <a:sym typeface="Comic Sans MS"/>
              </a:rPr>
              <a:t>DO NOT</a:t>
            </a:r>
            <a:r>
              <a:rPr lang="en-US" sz="2800">
                <a:solidFill>
                  <a:schemeClr val="dk1"/>
                </a:solidFill>
                <a:latin typeface="Comic Sans MS"/>
                <a:ea typeface="Comic Sans MS"/>
                <a:cs typeface="Comic Sans MS"/>
                <a:sym typeface="Comic Sans MS"/>
              </a:rPr>
              <a:t> want your child’s photograph to be published send a note stating your wishes.  Thanks!</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Toys</a:t>
            </a:r>
            <a:endParaRPr b="0" i="0" sz="4400" u="none" cap="none" strike="noStrike">
              <a:solidFill>
                <a:schemeClr val="dk1"/>
              </a:solidFill>
              <a:latin typeface="Comic Sans MS"/>
              <a:ea typeface="Comic Sans MS"/>
              <a:cs typeface="Comic Sans MS"/>
              <a:sym typeface="Comic Sans MS"/>
            </a:endParaRPr>
          </a:p>
        </p:txBody>
      </p:sp>
      <p:sp>
        <p:nvSpPr>
          <p:cNvPr id="244" name="Google Shape;244;p35"/>
          <p:cNvSpPr/>
          <p:nvPr/>
        </p:nvSpPr>
        <p:spPr>
          <a:xfrm>
            <a:off x="788307" y="2208561"/>
            <a:ext cx="7386732"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omic Sans MS"/>
                <a:ea typeface="Comic Sans MS"/>
                <a:cs typeface="Comic Sans MS"/>
                <a:sym typeface="Comic Sans MS"/>
              </a:rPr>
              <a:t>Please keep all toys at home.  They cause unnecessary distractions in the classroom.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Visitors</a:t>
            </a:r>
            <a:endParaRPr b="0" i="0" sz="4400" u="none" cap="none" strike="noStrike">
              <a:solidFill>
                <a:schemeClr val="dk1"/>
              </a:solidFill>
              <a:latin typeface="Comic Sans MS"/>
              <a:ea typeface="Comic Sans MS"/>
              <a:cs typeface="Comic Sans MS"/>
              <a:sym typeface="Comic Sans MS"/>
            </a:endParaRPr>
          </a:p>
        </p:txBody>
      </p:sp>
      <p:sp>
        <p:nvSpPr>
          <p:cNvPr id="250" name="Google Shape;250;p36"/>
          <p:cNvSpPr/>
          <p:nvPr/>
        </p:nvSpPr>
        <p:spPr>
          <a:xfrm>
            <a:off x="1077400" y="2274850"/>
            <a:ext cx="6712800" cy="224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Daly Elementary has a policy that ALL GUESTS (including smiling and familiar faces) are required to check in &amp; out at the school office.   This is to ensure that all the children are safe.</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Website</a:t>
            </a:r>
            <a:endParaRPr b="0" i="0" sz="4400" u="none" cap="none" strike="noStrike">
              <a:solidFill>
                <a:schemeClr val="dk1"/>
              </a:solidFill>
              <a:latin typeface="Comic Sans MS"/>
              <a:ea typeface="Comic Sans MS"/>
              <a:cs typeface="Comic Sans MS"/>
              <a:sym typeface="Comic Sans MS"/>
            </a:endParaRPr>
          </a:p>
        </p:txBody>
      </p:sp>
      <p:sp>
        <p:nvSpPr>
          <p:cNvPr id="256" name="Google Shape;256;p37"/>
          <p:cNvSpPr/>
          <p:nvPr/>
        </p:nvSpPr>
        <p:spPr>
          <a:xfrm>
            <a:off x="1085750" y="1684150"/>
            <a:ext cx="6497400" cy="2625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omic Sans MS"/>
                <a:ea typeface="Comic Sans MS"/>
                <a:cs typeface="Comic Sans MS"/>
                <a:sym typeface="Comic Sans MS"/>
              </a:rPr>
              <a:t>The Fayette R-III website can be found at </a:t>
            </a:r>
            <a:endParaRPr sz="32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t/>
            </a:r>
            <a:endParaRPr sz="32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3200">
                <a:solidFill>
                  <a:schemeClr val="dk1"/>
                </a:solidFill>
                <a:latin typeface="Comic Sans MS"/>
                <a:ea typeface="Comic Sans MS"/>
                <a:cs typeface="Comic Sans MS"/>
                <a:sym typeface="Comic Sans MS"/>
              </a:rPr>
              <a:t>www.fayette.k12.mo.us</a:t>
            </a:r>
            <a:endParaRPr sz="3200">
              <a:solidFill>
                <a:schemeClr val="dk1"/>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descr="crayon-frame-backgrounds-wallpapers.jpg" id="262" name="Google Shape;262;p38"/>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263" name="Google Shape;263;p38"/>
          <p:cNvSpPr txBox="1"/>
          <p:nvPr/>
        </p:nvSpPr>
        <p:spPr>
          <a:xfrm>
            <a:off x="413851" y="941748"/>
            <a:ext cx="8248510" cy="45243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600">
                <a:solidFill>
                  <a:schemeClr val="dk1"/>
                </a:solidFill>
                <a:latin typeface="Comic Sans MS"/>
                <a:ea typeface="Comic Sans MS"/>
                <a:cs typeface="Comic Sans MS"/>
                <a:sym typeface="Comic Sans MS"/>
              </a:rPr>
              <a:t>Thanks</a:t>
            </a:r>
            <a:endParaRPr/>
          </a:p>
          <a:p>
            <a:pPr indent="0" lvl="0" marL="0" marR="0" rtl="0" algn="ctr">
              <a:spcBef>
                <a:spcPts val="0"/>
              </a:spcBef>
              <a:spcAft>
                <a:spcPts val="0"/>
              </a:spcAft>
              <a:buNone/>
            </a:pPr>
            <a:r>
              <a:rPr lang="en-US" sz="9600">
                <a:solidFill>
                  <a:schemeClr val="dk1"/>
                </a:solidFill>
                <a:latin typeface="Comic Sans MS"/>
                <a:ea typeface="Comic Sans MS"/>
                <a:cs typeface="Comic Sans MS"/>
                <a:sym typeface="Comic Sans MS"/>
              </a:rPr>
              <a:t>for visiting tonight!  </a:t>
            </a:r>
            <a:endParaRPr sz="9600">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crayon-frame-backgrounds-wallpapers.jpg" id="103" name="Google Shape;103;p15"/>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04" name="Google Shape;104;p15"/>
          <p:cNvSpPr txBox="1"/>
          <p:nvPr>
            <p:ph type="title"/>
          </p:nvPr>
        </p:nvSpPr>
        <p:spPr>
          <a:xfrm>
            <a:off x="413906" y="26020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Backpacks</a:t>
            </a:r>
            <a:endParaRPr b="0" i="0" sz="4400" u="none" cap="none" strike="noStrike">
              <a:solidFill>
                <a:schemeClr val="dk1"/>
              </a:solidFill>
              <a:latin typeface="Comic Sans MS"/>
              <a:ea typeface="Comic Sans MS"/>
              <a:cs typeface="Comic Sans MS"/>
              <a:sym typeface="Comic Sans MS"/>
            </a:endParaRPr>
          </a:p>
        </p:txBody>
      </p:sp>
      <p:sp>
        <p:nvSpPr>
          <p:cNvPr id="105" name="Google Shape;105;p15"/>
          <p:cNvSpPr/>
          <p:nvPr/>
        </p:nvSpPr>
        <p:spPr>
          <a:xfrm>
            <a:off x="973250" y="1835628"/>
            <a:ext cx="6762000" cy="4276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dk1"/>
                </a:solidFill>
                <a:latin typeface="Comic Sans MS"/>
                <a:ea typeface="Comic Sans MS"/>
                <a:cs typeface="Comic Sans MS"/>
                <a:sym typeface="Comic Sans MS"/>
              </a:rPr>
              <a:t>Please check your child’s backpack everyday for important papers in their daily folder. </a:t>
            </a:r>
            <a:endParaRPr b="0" i="0" sz="3600" u="none" cap="none" strike="noStrike">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t/>
            </a:r>
            <a:endParaRPr sz="36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0" i="0" lang="en-US" sz="3600" u="none" cap="none" strike="noStrike">
                <a:solidFill>
                  <a:schemeClr val="dk1"/>
                </a:solidFill>
                <a:latin typeface="Comic Sans MS"/>
                <a:ea typeface="Comic Sans MS"/>
                <a:cs typeface="Comic Sans MS"/>
                <a:sym typeface="Comic Sans MS"/>
              </a:rPr>
              <a:t>Please empty it and return it daily!  Thanks!</a:t>
            </a:r>
            <a:endParaRPr b="0" i="0" sz="3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crayon-frame-backgrounds-wallpapers.jpg" id="110" name="Google Shape;110;p16"/>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11" name="Google Shape;11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6000"/>
              <a:buFont typeface="Comic Sans MS"/>
              <a:buNone/>
            </a:pPr>
            <a:r>
              <a:rPr b="0" i="0" lang="en-US" sz="6000" u="none" cap="none" strike="noStrike">
                <a:solidFill>
                  <a:schemeClr val="dk1"/>
                </a:solidFill>
                <a:latin typeface="Comic Sans MS"/>
                <a:ea typeface="Comic Sans MS"/>
                <a:cs typeface="Comic Sans MS"/>
                <a:sym typeface="Comic Sans MS"/>
              </a:rPr>
              <a:t>Birthdays</a:t>
            </a:r>
            <a:endParaRPr b="0" i="0" sz="6000" u="none" cap="none" strike="noStrike">
              <a:solidFill>
                <a:schemeClr val="dk1"/>
              </a:solidFill>
              <a:latin typeface="Comic Sans MS"/>
              <a:ea typeface="Comic Sans MS"/>
              <a:cs typeface="Comic Sans MS"/>
              <a:sym typeface="Comic Sans MS"/>
            </a:endParaRPr>
          </a:p>
        </p:txBody>
      </p:sp>
      <p:sp>
        <p:nvSpPr>
          <p:cNvPr id="112" name="Google Shape;112;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921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Please contact </a:t>
            </a:r>
            <a:r>
              <a:rPr lang="en-US" sz="2400">
                <a:latin typeface="Comic Sans MS"/>
                <a:ea typeface="Comic Sans MS"/>
                <a:cs typeface="Comic Sans MS"/>
                <a:sym typeface="Comic Sans MS"/>
              </a:rPr>
              <a:t>us</a:t>
            </a:r>
            <a:r>
              <a:rPr b="0" i="0" lang="en-US" sz="2400" u="none" cap="none" strike="noStrike">
                <a:solidFill>
                  <a:schemeClr val="dk1"/>
                </a:solidFill>
                <a:latin typeface="Comic Sans MS"/>
                <a:ea typeface="Comic Sans MS"/>
                <a:cs typeface="Comic Sans MS"/>
                <a:sym typeface="Comic Sans MS"/>
              </a:rPr>
              <a:t> a few days in advance if you are planning to bring or send in a “special snack” to our class for your </a:t>
            </a:r>
            <a:r>
              <a:rPr lang="en-US" sz="2400">
                <a:latin typeface="Comic Sans MS"/>
                <a:ea typeface="Comic Sans MS"/>
                <a:cs typeface="Comic Sans MS"/>
                <a:sym typeface="Comic Sans MS"/>
              </a:rPr>
              <a:t>c</a:t>
            </a:r>
            <a:r>
              <a:rPr b="0" i="0" lang="en-US" sz="2400" u="none" cap="none" strike="noStrike">
                <a:solidFill>
                  <a:schemeClr val="dk1"/>
                </a:solidFill>
                <a:latin typeface="Comic Sans MS"/>
                <a:ea typeface="Comic Sans MS"/>
                <a:cs typeface="Comic Sans MS"/>
                <a:sym typeface="Comic Sans MS"/>
              </a:rPr>
              <a:t>hild’s birthday.  </a:t>
            </a:r>
            <a:endParaRPr b="0" i="0" sz="2400" u="none" cap="none" strike="noStrike">
              <a:solidFill>
                <a:schemeClr val="dk1"/>
              </a:solidFill>
              <a:latin typeface="Comic Sans MS"/>
              <a:ea typeface="Comic Sans MS"/>
              <a:cs typeface="Comic Sans MS"/>
              <a:sym typeface="Comic Sans MS"/>
            </a:endParaRPr>
          </a:p>
          <a:p>
            <a:pPr indent="0" lvl="0" marL="342900" marR="0" rtl="0" algn="l">
              <a:spcBef>
                <a:spcPts val="0"/>
              </a:spcBef>
              <a:spcAft>
                <a:spcPts val="0"/>
              </a:spcAft>
              <a:buNone/>
            </a:pPr>
            <a:r>
              <a:t/>
            </a:r>
            <a:endParaRPr sz="2400">
              <a:latin typeface="Comic Sans MS"/>
              <a:ea typeface="Comic Sans MS"/>
              <a:cs typeface="Comic Sans MS"/>
              <a:sym typeface="Comic Sans MS"/>
            </a:endParaRPr>
          </a:p>
          <a:p>
            <a:pPr indent="-292100" lvl="0" marL="342900" marR="0" rtl="0" algn="l">
              <a:spcBef>
                <a:spcPts val="0"/>
              </a:spcBef>
              <a:spcAft>
                <a:spcPts val="0"/>
              </a:spcAft>
              <a:buClr>
                <a:schemeClr val="dk1"/>
              </a:buClr>
              <a:buSzPts val="2400"/>
              <a:buFont typeface="Arial"/>
              <a:buChar char="•"/>
            </a:pPr>
            <a:r>
              <a:rPr lang="en-US" sz="2400">
                <a:latin typeface="Comic Sans MS"/>
                <a:ea typeface="Comic Sans MS"/>
                <a:cs typeface="Comic Sans MS"/>
                <a:sym typeface="Comic Sans MS"/>
              </a:rPr>
              <a:t>Party invitations are allowed when you are inviting every child in the class.  Otherwise, we cannot pass party invitations out at school.</a:t>
            </a:r>
            <a:endParaRPr sz="2400"/>
          </a:p>
          <a:p>
            <a:pPr indent="-139700" lvl="0" marL="342900" marR="0" rtl="0" algn="l">
              <a:spcBef>
                <a:spcPts val="640"/>
              </a:spcBef>
              <a:spcAft>
                <a:spcPts val="0"/>
              </a:spcAft>
              <a:buClr>
                <a:schemeClr val="dk1"/>
              </a:buClr>
              <a:buSzPts val="3200"/>
              <a:buFont typeface="Arial"/>
              <a:buNone/>
            </a:pPr>
            <a:r>
              <a:t/>
            </a:r>
            <a:endParaRPr b="0" i="0" sz="2400" u="none" cap="none" strike="noStrike">
              <a:solidFill>
                <a:schemeClr val="dk1"/>
              </a:solidFill>
              <a:latin typeface="Comic Sans MS"/>
              <a:ea typeface="Comic Sans MS"/>
              <a:cs typeface="Comic Sans MS"/>
              <a:sym typeface="Comic Sans MS"/>
            </a:endParaRPr>
          </a:p>
          <a:p>
            <a:pPr indent="-292100" lvl="0" marL="342900" marR="0" rtl="0" algn="l">
              <a:spcBef>
                <a:spcPts val="64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This will take place during our snack time. Snack is at 2:</a:t>
            </a:r>
            <a:r>
              <a:rPr lang="en-US" sz="2400">
                <a:latin typeface="Comic Sans MS"/>
                <a:ea typeface="Comic Sans MS"/>
                <a:cs typeface="Comic Sans MS"/>
                <a:sym typeface="Comic Sans MS"/>
              </a:rPr>
              <a:t>3</a:t>
            </a:r>
            <a:r>
              <a:rPr b="0" i="0" lang="en-US" sz="2400" u="none" cap="none" strike="noStrike">
                <a:solidFill>
                  <a:schemeClr val="dk1"/>
                </a:solidFill>
                <a:latin typeface="Comic Sans MS"/>
                <a:ea typeface="Comic Sans MS"/>
                <a:cs typeface="Comic Sans MS"/>
                <a:sym typeface="Comic Sans MS"/>
              </a:rPr>
              <a:t>0.</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crayon-frame-backgrounds-wallpapers.jpg" id="117" name="Google Shape;117;p17"/>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18" name="Google Shape;1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Book Orders</a:t>
            </a:r>
            <a:endParaRPr b="0" i="0" sz="4400" u="none" cap="none" strike="noStrike">
              <a:solidFill>
                <a:schemeClr val="dk1"/>
              </a:solidFill>
              <a:latin typeface="Comic Sans MS"/>
              <a:ea typeface="Comic Sans MS"/>
              <a:cs typeface="Comic Sans MS"/>
              <a:sym typeface="Comic Sans MS"/>
            </a:endParaRPr>
          </a:p>
        </p:txBody>
      </p:sp>
      <p:sp>
        <p:nvSpPr>
          <p:cNvPr id="119" name="Google Shape;119;p17"/>
          <p:cNvSpPr txBox="1"/>
          <p:nvPr>
            <p:ph idx="1" type="body"/>
          </p:nvPr>
        </p:nvSpPr>
        <p:spPr>
          <a:xfrm>
            <a:off x="1198745" y="1327010"/>
            <a:ext cx="6493204" cy="533657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Scholastic book orders will come home monthly.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You are welcome to order online, by check, or cash.  </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This is a great way for our class to earn free books or supplies! </a:t>
            </a:r>
            <a:endParaRPr b="0" i="0" sz="3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crayon-frame-backgrounds-wallpapers.jpg" id="124" name="Google Shape;124;p18"/>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25" name="Google Shape;12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Breakfast</a:t>
            </a:r>
            <a:endParaRPr b="0" i="0" sz="4400" u="none" cap="none" strike="noStrike">
              <a:solidFill>
                <a:schemeClr val="dk1"/>
              </a:solidFill>
              <a:latin typeface="Comic Sans MS"/>
              <a:ea typeface="Comic Sans MS"/>
              <a:cs typeface="Comic Sans MS"/>
              <a:sym typeface="Comic Sans MS"/>
            </a:endParaRPr>
          </a:p>
        </p:txBody>
      </p:sp>
      <p:sp>
        <p:nvSpPr>
          <p:cNvPr id="126" name="Google Shape;126;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Breakfast Full Pay: $</a:t>
            </a:r>
            <a:r>
              <a:rPr lang="en-US">
                <a:latin typeface="Comic Sans MS"/>
                <a:ea typeface="Comic Sans MS"/>
                <a:cs typeface="Comic Sans MS"/>
                <a:sym typeface="Comic Sans MS"/>
              </a:rPr>
              <a:t>2.00</a:t>
            </a:r>
            <a:endParaRPr b="0" i="0" sz="3200" u="none" cap="none" strike="noStrike">
              <a:solidFill>
                <a:schemeClr val="dk1"/>
              </a:solidFill>
              <a:latin typeface="Comic Sans MS"/>
              <a:ea typeface="Comic Sans MS"/>
              <a:cs typeface="Comic Sans MS"/>
              <a:sym typeface="Comic Sans MS"/>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Breakfast Reduced: $0.</a:t>
            </a:r>
            <a:r>
              <a:rPr lang="en-US">
                <a:latin typeface="Comic Sans MS"/>
                <a:ea typeface="Comic Sans MS"/>
                <a:cs typeface="Comic Sans MS"/>
                <a:sym typeface="Comic Sans MS"/>
              </a:rPr>
              <a:t>30</a:t>
            </a:r>
            <a:endParaRPr b="0" i="0" sz="3200" u="none" cap="none" strike="noStrike">
              <a:solidFill>
                <a:schemeClr val="dk1"/>
              </a:solidFill>
              <a:latin typeface="Comic Sans MS"/>
              <a:ea typeface="Comic Sans MS"/>
              <a:cs typeface="Comic Sans MS"/>
              <a:sym typeface="Comic Sans MS"/>
            </a:endParaRPr>
          </a:p>
        </p:txBody>
      </p:sp>
      <p:sp>
        <p:nvSpPr>
          <p:cNvPr id="127" name="Google Shape;127;p18"/>
          <p:cNvSpPr/>
          <p:nvPr/>
        </p:nvSpPr>
        <p:spPr>
          <a:xfrm>
            <a:off x="861300" y="2876040"/>
            <a:ext cx="7197000" cy="29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0" i="0" lang="en-US" sz="2400" u="none" cap="none" strike="noStrike">
                <a:solidFill>
                  <a:schemeClr val="dk1"/>
                </a:solidFill>
                <a:latin typeface="Comic Sans MS"/>
                <a:ea typeface="Comic Sans MS"/>
                <a:cs typeface="Comic Sans MS"/>
                <a:sym typeface="Comic Sans MS"/>
              </a:rPr>
              <a:t>A school breakfast is served every morning from 7:45-8:00 AM.  Be on the lookout for the monthly breakfast and lunch menu!</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descr="crayon-frame-backgrounds-wallpapers.jpg" id="132" name="Google Shape;132;p19"/>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33" name="Google Shape;133;p19"/>
          <p:cNvSpPr txBox="1"/>
          <p:nvPr>
            <p:ph type="title"/>
          </p:nvPr>
        </p:nvSpPr>
        <p:spPr>
          <a:xfrm>
            <a:off x="457200" y="134676"/>
            <a:ext cx="8229600" cy="64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cap="none" strike="noStrike">
                <a:solidFill>
                  <a:schemeClr val="dk1"/>
                </a:solidFill>
                <a:latin typeface="Comic Sans MS"/>
                <a:ea typeface="Comic Sans MS"/>
                <a:cs typeface="Comic Sans MS"/>
                <a:sym typeface="Comic Sans MS"/>
              </a:rPr>
              <a:t>Behavior Chart</a:t>
            </a:r>
            <a:endParaRPr b="0" i="0" sz="4400" cap="none" strike="noStrike">
              <a:solidFill>
                <a:schemeClr val="dk1"/>
              </a:solidFill>
              <a:latin typeface="Comic Sans MS"/>
              <a:ea typeface="Comic Sans MS"/>
              <a:cs typeface="Comic Sans MS"/>
              <a:sym typeface="Comic Sans MS"/>
            </a:endParaRPr>
          </a:p>
        </p:txBody>
      </p:sp>
      <p:sp>
        <p:nvSpPr>
          <p:cNvPr id="134" name="Google Shape;134;p19"/>
          <p:cNvSpPr txBox="1"/>
          <p:nvPr>
            <p:ph idx="1" type="body"/>
          </p:nvPr>
        </p:nvSpPr>
        <p:spPr>
          <a:xfrm>
            <a:off x="507625" y="901275"/>
            <a:ext cx="7531500" cy="5638500"/>
          </a:xfrm>
          <a:prstGeom prst="rect">
            <a:avLst/>
          </a:prstGeom>
          <a:noFill/>
          <a:ln>
            <a:noFill/>
          </a:ln>
        </p:spPr>
        <p:txBody>
          <a:bodyPr anchorCtr="0" anchor="t" bIns="45700" lIns="91425" spcFirstLastPara="1" rIns="91425" wrap="square" tIns="45700">
            <a:noAutofit/>
          </a:bodyPr>
          <a:lstStyle/>
          <a:p>
            <a:pPr indent="0" lvl="1" marL="457200" marR="0" rtl="0" algn="l">
              <a:lnSpc>
                <a:spcPct val="80000"/>
              </a:lnSpc>
              <a:spcBef>
                <a:spcPts val="0"/>
              </a:spcBef>
              <a:spcAft>
                <a:spcPts val="0"/>
              </a:spcAft>
              <a:buClr>
                <a:schemeClr val="dk1"/>
              </a:buClr>
              <a:buSzPts val="2200"/>
              <a:buFont typeface="Arial"/>
              <a:buNone/>
            </a:pPr>
            <a:r>
              <a:rPr b="0" i="0" lang="en-US" sz="2200" u="none" cap="none" strike="noStrike">
                <a:solidFill>
                  <a:schemeClr val="dk1"/>
                </a:solidFill>
                <a:latin typeface="Comic Sans MS"/>
                <a:ea typeface="Comic Sans MS"/>
                <a:cs typeface="Comic Sans MS"/>
                <a:sym typeface="Comic Sans MS"/>
              </a:rPr>
              <a:t>Classroom Clip Chart In your child’s classroom, a behavior management program called the clip chart is used. Each child has a clip on the clip chart. Every student starts their clip on ready to learn or green. The student has the chance to move their clip up and down throughout the day depending upon the choices that they make.  </a:t>
            </a:r>
            <a:endParaRPr/>
          </a:p>
          <a:p>
            <a:pPr indent="0" lvl="1" marL="457200" marR="0" rtl="0" algn="l">
              <a:lnSpc>
                <a:spcPct val="80000"/>
              </a:lnSpc>
              <a:spcBef>
                <a:spcPts val="44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Outstanding (Pink)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Great Job (Purple)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Good Day (Blue)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Ready to Learn (Green)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Slow Down (Yellow)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Think About It (Orange) </a:t>
            </a:r>
            <a:endParaRPr b="0" i="0" sz="2200" u="none" cap="none" strike="noStrike">
              <a:solidFill>
                <a:schemeClr val="dk1"/>
              </a:solidFill>
              <a:latin typeface="Comic Sans MS"/>
              <a:ea typeface="Comic Sans MS"/>
              <a:cs typeface="Comic Sans MS"/>
              <a:sym typeface="Comic Sans MS"/>
            </a:endParaRPr>
          </a:p>
          <a:p>
            <a:pPr indent="0" lvl="0" marL="742950" marR="0" rtl="0" algn="ctr">
              <a:lnSpc>
                <a:spcPct val="80000"/>
              </a:lnSpc>
              <a:spcBef>
                <a:spcPts val="440"/>
              </a:spcBef>
              <a:spcAft>
                <a:spcPts val="0"/>
              </a:spcAft>
              <a:buNone/>
            </a:pPr>
            <a:r>
              <a:rPr b="0" i="0" lang="en-US" sz="2200" u="none" cap="none" strike="noStrike">
                <a:solidFill>
                  <a:schemeClr val="dk1"/>
                </a:solidFill>
                <a:latin typeface="Comic Sans MS"/>
                <a:ea typeface="Comic Sans MS"/>
                <a:cs typeface="Comic Sans MS"/>
                <a:sym typeface="Comic Sans MS"/>
              </a:rPr>
              <a:t>Contact Home (Red)</a:t>
            </a:r>
            <a:endParaRPr b="0" i="0" sz="2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crayon-frame-backgrounds-wallpapers.jpg" id="139" name="Google Shape;139;p20"/>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40" name="Google Shape;140;p20"/>
          <p:cNvSpPr txBox="1"/>
          <p:nvPr>
            <p:ph type="title"/>
          </p:nvPr>
        </p:nvSpPr>
        <p:spPr>
          <a:xfrm>
            <a:off x="285951" y="95954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Change of Information</a:t>
            </a:r>
            <a:endParaRPr b="0" i="0" sz="4400" u="none" cap="none" strike="noStrike">
              <a:solidFill>
                <a:schemeClr val="dk1"/>
              </a:solidFill>
              <a:latin typeface="Comic Sans MS"/>
              <a:ea typeface="Comic Sans MS"/>
              <a:cs typeface="Comic Sans MS"/>
              <a:sym typeface="Comic Sans MS"/>
            </a:endParaRPr>
          </a:p>
        </p:txBody>
      </p:sp>
      <p:sp>
        <p:nvSpPr>
          <p:cNvPr id="141" name="Google Shape;141;p20"/>
          <p:cNvSpPr txBox="1"/>
          <p:nvPr>
            <p:ph idx="1" type="body"/>
          </p:nvPr>
        </p:nvSpPr>
        <p:spPr>
          <a:xfrm>
            <a:off x="856247" y="2168876"/>
            <a:ext cx="7192472" cy="367190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Please notify us if any information changes during the year.</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omic Sans MS"/>
                <a:ea typeface="Comic Sans MS"/>
                <a:cs typeface="Comic Sans MS"/>
                <a:sym typeface="Comic Sans MS"/>
              </a:rPr>
              <a:t>We need current emergency information, transportation, phone numbers and addresses.</a:t>
            </a:r>
            <a:endParaRPr b="0" i="0" sz="32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crayon-frame-backgrounds-wallpapers.jpg" id="146" name="Google Shape;146;p21"/>
          <p:cNvPicPr preferRelativeResize="0"/>
          <p:nvPr/>
        </p:nvPicPr>
        <p:blipFill rotWithShape="1">
          <a:blip r:embed="rId3">
            <a:alphaModFix amt="67000"/>
          </a:blip>
          <a:srcRect b="0" l="0" r="0" t="0"/>
          <a:stretch/>
        </p:blipFill>
        <p:spPr>
          <a:xfrm>
            <a:off x="0" y="0"/>
            <a:ext cx="9144000" cy="6858000"/>
          </a:xfrm>
          <a:prstGeom prst="rect">
            <a:avLst/>
          </a:prstGeom>
          <a:noFill/>
          <a:ln>
            <a:noFill/>
          </a:ln>
        </p:spPr>
      </p:pic>
      <p:sp>
        <p:nvSpPr>
          <p:cNvPr id="147" name="Google Shape;147;p21"/>
          <p:cNvSpPr txBox="1"/>
          <p:nvPr>
            <p:ph type="title"/>
          </p:nvPr>
        </p:nvSpPr>
        <p:spPr>
          <a:xfrm>
            <a:off x="442930" y="48867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Conferences</a:t>
            </a:r>
            <a:endParaRPr b="0" i="0" sz="4400" u="none" cap="none" strike="noStrike">
              <a:solidFill>
                <a:schemeClr val="dk1"/>
              </a:solidFill>
              <a:latin typeface="Comic Sans MS"/>
              <a:ea typeface="Comic Sans MS"/>
              <a:cs typeface="Comic Sans MS"/>
              <a:sym typeface="Comic Sans MS"/>
            </a:endParaRPr>
          </a:p>
        </p:txBody>
      </p:sp>
      <p:sp>
        <p:nvSpPr>
          <p:cNvPr id="148" name="Google Shape;148;p21"/>
          <p:cNvSpPr txBox="1"/>
          <p:nvPr>
            <p:ph idx="1" type="body"/>
          </p:nvPr>
        </p:nvSpPr>
        <p:spPr>
          <a:xfrm>
            <a:off x="1180046" y="1698253"/>
            <a:ext cx="6821431" cy="44804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Comic Sans MS"/>
                <a:ea typeface="Comic Sans MS"/>
                <a:cs typeface="Comic Sans MS"/>
                <a:sym typeface="Comic Sans MS"/>
              </a:rPr>
              <a:t>Parent/Teacher conferences are held after school in October &amp; February. We will discuss your child’s accomplishments, strengths and overall progress.   </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omic Sans MS"/>
                <a:ea typeface="Comic Sans MS"/>
                <a:cs typeface="Comic Sans MS"/>
                <a:sym typeface="Comic Sans MS"/>
              </a:rPr>
              <a:t>Please feel free to schedule additional conferences at anytime through the year if the need arises.</a:t>
            </a:r>
            <a:endParaRPr/>
          </a:p>
          <a:p>
            <a:pPr indent="-342900" lvl="0" marL="342900" marR="0" rtl="0" algn="l">
              <a:lnSpc>
                <a:spcPct val="90000"/>
              </a:lnSpc>
              <a:spcBef>
                <a:spcPts val="544"/>
              </a:spcBef>
              <a:spcAft>
                <a:spcPts val="0"/>
              </a:spcAft>
              <a:buClr>
                <a:schemeClr val="dk1"/>
              </a:buClr>
              <a:buSzPts val="2720"/>
              <a:buFont typeface="Arial"/>
              <a:buChar char="•"/>
            </a:pPr>
            <a:r>
              <a:rPr lang="en-US" sz="2720">
                <a:latin typeface="Comic Sans MS"/>
                <a:ea typeface="Comic Sans MS"/>
                <a:cs typeface="Comic Sans MS"/>
                <a:sym typeface="Comic Sans MS"/>
              </a:rPr>
              <a:t>Our</a:t>
            </a:r>
            <a:r>
              <a:rPr b="0" i="0" lang="en-US" sz="2720" u="none" cap="none" strike="noStrike">
                <a:solidFill>
                  <a:schemeClr val="dk1"/>
                </a:solidFill>
                <a:latin typeface="Comic Sans MS"/>
                <a:ea typeface="Comic Sans MS"/>
                <a:cs typeface="Comic Sans MS"/>
                <a:sym typeface="Comic Sans MS"/>
              </a:rPr>
              <a:t> planning time is from </a:t>
            </a:r>
            <a:r>
              <a:rPr b="0" i="0" lang="en-US" sz="2720" u="none" cap="none" strike="noStrike">
                <a:solidFill>
                  <a:srgbClr val="FF0000"/>
                </a:solidFill>
                <a:latin typeface="Comic Sans MS"/>
                <a:ea typeface="Comic Sans MS"/>
                <a:cs typeface="Comic Sans MS"/>
                <a:sym typeface="Comic Sans MS"/>
              </a:rPr>
              <a:t>1:30-2:20 </a:t>
            </a:r>
            <a:r>
              <a:rPr b="0" i="0" lang="en-US" sz="2720" u="none" cap="none" strike="noStrike">
                <a:solidFill>
                  <a:schemeClr val="dk1"/>
                </a:solidFill>
                <a:latin typeface="Comic Sans MS"/>
                <a:ea typeface="Comic Sans MS"/>
                <a:cs typeface="Comic Sans MS"/>
                <a:sym typeface="Comic Sans MS"/>
              </a:rPr>
              <a:t>each day if you’d like to meet during the day.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C30006597999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